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1600200"/>
            <a:ext cx="9144000" cy="51054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1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jp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-44134" y="-7630"/>
            <a:ext cx="9144000" cy="6857999"/>
            <a:chOff x="0" y="0"/>
            <a:chExt cx="9144000" cy="6857999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44000" cy="68579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600200"/>
              <a:ext cx="9144000" cy="51054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49165" y="2780919"/>
              <a:ext cx="609600" cy="6096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39734" y="769630"/>
              <a:ext cx="3705860" cy="3055112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2719704" y="4968620"/>
            <a:ext cx="36163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446526" y="6066154"/>
            <a:ext cx="2163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800" dirty="0">
              <a:latin typeface="Times New Roman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874520" y="4180702"/>
            <a:ext cx="5422900" cy="1458097"/>
            <a:chOff x="1874520" y="3644900"/>
            <a:chExt cx="5422900" cy="1346200"/>
          </a:xfrm>
        </p:grpSpPr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27377" y="3884168"/>
              <a:ext cx="4600702" cy="28130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74520" y="3644900"/>
              <a:ext cx="5219700" cy="85851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843903" y="4053451"/>
              <a:ext cx="209753" cy="2401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601460" y="3644900"/>
              <a:ext cx="695959" cy="85851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412238" y="4374133"/>
              <a:ext cx="2010537" cy="27901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164080" y="4132580"/>
              <a:ext cx="2512060" cy="85851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439030" y="4533082"/>
              <a:ext cx="115689" cy="4107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183380" y="4132580"/>
              <a:ext cx="627379" cy="858519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566158" y="4372355"/>
              <a:ext cx="2187701" cy="353313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318000" y="4132580"/>
              <a:ext cx="2689859" cy="85851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4707" y="5112766"/>
            <a:ext cx="709930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Times New Roman"/>
                <a:cs typeface="Times New Roman"/>
              </a:rPr>
              <a:t>Асгат</a:t>
            </a:r>
            <a:r>
              <a:rPr sz="2000" b="1" spc="-15" dirty="0">
                <a:latin typeface="Times New Roman"/>
                <a:cs typeface="Times New Roman"/>
              </a:rPr>
              <a:t> </a:t>
            </a:r>
            <a:r>
              <a:rPr sz="2000" b="1" spc="-25" dirty="0">
                <a:latin typeface="Times New Roman"/>
                <a:cs typeface="Times New Roman"/>
              </a:rPr>
              <a:t>Галимзянович</a:t>
            </a:r>
            <a:r>
              <a:rPr sz="2000" b="1" spc="-75" dirty="0">
                <a:latin typeface="Times New Roman"/>
                <a:cs typeface="Times New Roman"/>
              </a:rPr>
              <a:t> </a:t>
            </a:r>
            <a:r>
              <a:rPr sz="2000" b="1" spc="-25" dirty="0">
                <a:latin typeface="Times New Roman"/>
                <a:cs typeface="Times New Roman"/>
              </a:rPr>
              <a:t>Галимзянов</a:t>
            </a:r>
            <a:r>
              <a:rPr sz="2000" b="1" spc="-5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родился</a:t>
            </a:r>
            <a:r>
              <a:rPr sz="2000" b="1" spc="-6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2</a:t>
            </a:r>
            <a:r>
              <a:rPr sz="2000" b="1" spc="-6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марта</a:t>
            </a:r>
            <a:r>
              <a:rPr sz="2000" b="1" spc="-8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1936</a:t>
            </a:r>
            <a:r>
              <a:rPr sz="2000" b="1" spc="-6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года</a:t>
            </a:r>
            <a:r>
              <a:rPr sz="2000" b="1" spc="-50" dirty="0">
                <a:latin typeface="Times New Roman"/>
                <a:cs typeface="Times New Roman"/>
              </a:rPr>
              <a:t> в </a:t>
            </a:r>
            <a:r>
              <a:rPr sz="2000" b="1" dirty="0">
                <a:latin typeface="Times New Roman"/>
                <a:cs typeface="Times New Roman"/>
              </a:rPr>
              <a:t>селе</a:t>
            </a:r>
            <a:r>
              <a:rPr sz="2000" b="1" spc="-35" dirty="0">
                <a:latin typeface="Times New Roman"/>
                <a:cs typeface="Times New Roman"/>
              </a:rPr>
              <a:t> </a:t>
            </a:r>
            <a:r>
              <a:rPr sz="2000" b="1" spc="-40" dirty="0">
                <a:latin typeface="Times New Roman"/>
                <a:cs typeface="Times New Roman"/>
              </a:rPr>
              <a:t>Булым-</a:t>
            </a:r>
            <a:r>
              <a:rPr sz="2000" b="1" spc="-25" dirty="0">
                <a:latin typeface="Times New Roman"/>
                <a:cs typeface="Times New Roman"/>
              </a:rPr>
              <a:t>Булыхчи</a:t>
            </a:r>
            <a:r>
              <a:rPr sz="2000" b="1" spc="-30" dirty="0">
                <a:latin typeface="Times New Roman"/>
                <a:cs typeface="Times New Roman"/>
              </a:rPr>
              <a:t> </a:t>
            </a:r>
            <a:r>
              <a:rPr sz="2000" b="1" spc="-80" dirty="0">
                <a:latin typeface="Times New Roman"/>
                <a:cs typeface="Times New Roman"/>
              </a:rPr>
              <a:t>ТАССР.</a:t>
            </a:r>
            <a:r>
              <a:rPr sz="2000" b="1" spc="-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Асгат</a:t>
            </a:r>
            <a:r>
              <a:rPr sz="2000" b="1" spc="-5" dirty="0">
                <a:latin typeface="Times New Roman"/>
                <a:cs typeface="Times New Roman"/>
              </a:rPr>
              <a:t> </a:t>
            </a:r>
            <a:r>
              <a:rPr sz="2000" b="1" spc="-25" dirty="0">
                <a:latin typeface="Times New Roman"/>
                <a:cs typeface="Times New Roman"/>
              </a:rPr>
              <a:t>Галимзянов</a:t>
            </a:r>
            <a:r>
              <a:rPr sz="2000" b="1" spc="-5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–</a:t>
            </a:r>
            <a:r>
              <a:rPr sz="2000" b="1" spc="-5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советский, </a:t>
            </a:r>
            <a:r>
              <a:rPr sz="2000" b="1" dirty="0">
                <a:latin typeface="Times New Roman"/>
                <a:cs typeface="Times New Roman"/>
              </a:rPr>
              <a:t>татарстанский</a:t>
            </a:r>
            <a:r>
              <a:rPr sz="2000" b="1" spc="-7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и</a:t>
            </a:r>
            <a:r>
              <a:rPr sz="2000" b="1" spc="-5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российский</a:t>
            </a:r>
            <a:r>
              <a:rPr sz="2000" b="1" spc="-7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благотворитель.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67711" y="692658"/>
            <a:ext cx="4104513" cy="410451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31920" y="1438592"/>
            <a:ext cx="4650105" cy="3867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В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Казани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Асгат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Галимзянов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—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живая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Times New Roman"/>
                <a:cs typeface="Times New Roman"/>
              </a:rPr>
              <a:t>легенда.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Одни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называли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его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чудаком,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другие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Times New Roman"/>
                <a:cs typeface="Times New Roman"/>
              </a:rPr>
              <a:t>—</a:t>
            </a:r>
            <a:r>
              <a:rPr sz="1800" b="1" spc="-10" dirty="0">
                <a:latin typeface="Times New Roman"/>
                <a:cs typeface="Times New Roman"/>
              </a:rPr>
              <a:t> подпольным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миллионером.</a:t>
            </a:r>
            <a:r>
              <a:rPr sz="1800" b="1" spc="1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Но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чаще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latin typeface="Times New Roman"/>
                <a:cs typeface="Times New Roman"/>
              </a:rPr>
              <a:t>можно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услышать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благодарное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―святой</a:t>
            </a:r>
            <a:endParaRPr sz="1800">
              <a:latin typeface="Times New Roman"/>
              <a:cs typeface="Times New Roman"/>
            </a:endParaRPr>
          </a:p>
          <a:p>
            <a:pPr marL="12700" marR="73660">
              <a:lnSpc>
                <a:spcPct val="100000"/>
              </a:lnSpc>
            </a:pPr>
            <a:r>
              <a:rPr sz="1800" b="1" dirty="0">
                <a:latin typeface="Times New Roman"/>
                <a:cs typeface="Times New Roman"/>
              </a:rPr>
              <a:t>человек‖.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b="1" spc="-30" dirty="0">
                <a:latin typeface="Times New Roman"/>
                <a:cs typeface="Times New Roman"/>
              </a:rPr>
              <a:t>Когда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</a:t>
            </a:r>
            <a:r>
              <a:rPr sz="1800" b="1" spc="2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СССР еще</a:t>
            </a:r>
            <a:r>
              <a:rPr sz="1800" b="1" spc="2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не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было</a:t>
            </a:r>
            <a:r>
              <a:rPr sz="1800" b="1" spc="1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даже </a:t>
            </a:r>
            <a:r>
              <a:rPr sz="1800" b="1" dirty="0">
                <a:latin typeface="Times New Roman"/>
                <a:cs typeface="Times New Roman"/>
              </a:rPr>
              <a:t>понятия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spc="-45" dirty="0">
                <a:latin typeface="Times New Roman"/>
                <a:cs typeface="Times New Roman"/>
              </a:rPr>
              <a:t>―благотворительность‖, </a:t>
            </a:r>
            <a:r>
              <a:rPr sz="1800" b="1" dirty="0">
                <a:latin typeface="Times New Roman"/>
                <a:cs typeface="Times New Roman"/>
              </a:rPr>
              <a:t>он,</a:t>
            </a:r>
            <a:r>
              <a:rPr sz="1800" b="1" spc="2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возчик </a:t>
            </a:r>
            <a:r>
              <a:rPr sz="1800" b="1" spc="-20" dirty="0">
                <a:latin typeface="Times New Roman"/>
                <a:cs typeface="Times New Roman"/>
              </a:rPr>
              <a:t>Бауманского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райпищеторга,</a:t>
            </a:r>
            <a:r>
              <a:rPr sz="1800" b="1" spc="-9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перечислял</a:t>
            </a:r>
            <a:endParaRPr sz="1800">
              <a:latin typeface="Times New Roman"/>
              <a:cs typeface="Times New Roman"/>
            </a:endParaRPr>
          </a:p>
          <a:p>
            <a:pPr marL="12700" marR="31750">
              <a:lnSpc>
                <a:spcPct val="100000"/>
              </a:lnSpc>
            </a:pPr>
            <a:r>
              <a:rPr sz="1800" b="1" dirty="0">
                <a:latin typeface="Times New Roman"/>
                <a:cs typeface="Times New Roman"/>
              </a:rPr>
              <a:t>деньги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детским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домам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и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дарил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интернатам </a:t>
            </a:r>
            <a:r>
              <a:rPr sz="1800" b="1" dirty="0">
                <a:latin typeface="Times New Roman"/>
                <a:cs typeface="Times New Roman"/>
              </a:rPr>
              <a:t>ключи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от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новеньких</a:t>
            </a:r>
            <a:r>
              <a:rPr sz="1800" b="1" spc="-8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авто.</a:t>
            </a:r>
            <a:r>
              <a:rPr sz="1800" b="1" spc="-10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Одних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только </a:t>
            </a:r>
            <a:r>
              <a:rPr sz="1800" b="1" spc="-25" dirty="0">
                <a:latin typeface="Times New Roman"/>
                <a:cs typeface="Times New Roman"/>
              </a:rPr>
              <a:t>автобусов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купил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и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подарил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75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штук.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Каждая </a:t>
            </a:r>
            <a:r>
              <a:rPr sz="1800" b="1" dirty="0">
                <a:latin typeface="Times New Roman"/>
                <a:cs typeface="Times New Roman"/>
              </a:rPr>
              <a:t>машина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стоила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не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менее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500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тысяч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рублей.</a:t>
            </a:r>
            <a:endParaRPr sz="1800">
              <a:latin typeface="Times New Roman"/>
              <a:cs typeface="Times New Roman"/>
            </a:endParaRPr>
          </a:p>
          <a:p>
            <a:pPr marL="12700" marR="115570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latin typeface="Times New Roman"/>
                <a:cs typeface="Times New Roman"/>
              </a:rPr>
              <a:t>Получается,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что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только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«автобусный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парк» </a:t>
            </a:r>
            <a:r>
              <a:rPr sz="1800" b="1" spc="-25" dirty="0">
                <a:latin typeface="Times New Roman"/>
                <a:cs typeface="Times New Roman"/>
              </a:rPr>
              <a:t>тянет,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по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меньшей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мере,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на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миллион долларов!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09575" y="692784"/>
            <a:ext cx="3241040" cy="5289550"/>
            <a:chOff x="409575" y="692784"/>
            <a:chExt cx="3241040" cy="52895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9546" y="692784"/>
              <a:ext cx="3110737" cy="233299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9575" y="3818458"/>
              <a:ext cx="3240658" cy="216382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60315" y="1006475"/>
            <a:ext cx="3841115" cy="4416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>
              <a:lnSpc>
                <a:spcPct val="100000"/>
              </a:lnSpc>
              <a:spcBef>
                <a:spcPts val="100"/>
              </a:spcBef>
            </a:pPr>
            <a:r>
              <a:rPr sz="1800" b="1" spc="-40" dirty="0">
                <a:latin typeface="Times New Roman"/>
                <a:cs typeface="Times New Roman"/>
              </a:rPr>
              <a:t>Когда-</a:t>
            </a:r>
            <a:r>
              <a:rPr sz="1800" b="1" dirty="0">
                <a:latin typeface="Times New Roman"/>
                <a:cs typeface="Times New Roman"/>
              </a:rPr>
              <a:t>то</a:t>
            </a:r>
            <a:r>
              <a:rPr sz="1800" b="1" spc="-9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он,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работая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возчиком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на Колхозном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рынке,</a:t>
            </a:r>
            <a:r>
              <a:rPr sz="1800" b="1" spc="-9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придумал собирать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оставшиеся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после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торга </a:t>
            </a:r>
            <a:r>
              <a:rPr sz="1800" b="1" dirty="0">
                <a:latin typeface="Times New Roman"/>
                <a:cs typeface="Times New Roman"/>
              </a:rPr>
              <a:t>листья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капусты,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рассыпавшуюся морковь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и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прочую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зелень,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которыми </a:t>
            </a:r>
            <a:r>
              <a:rPr sz="1800" b="1" dirty="0">
                <a:latin typeface="Times New Roman"/>
                <a:cs typeface="Times New Roman"/>
              </a:rPr>
              <a:t>кормил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свиней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и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бычков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своем </a:t>
            </a:r>
            <a:r>
              <a:rPr sz="1800" b="1" dirty="0">
                <a:latin typeface="Times New Roman"/>
                <a:cs typeface="Times New Roman"/>
              </a:rPr>
              <a:t>подвале.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Поскольку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на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«личное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800" b="1" spc="-10" dirty="0">
                <a:latin typeface="Times New Roman"/>
                <a:cs typeface="Times New Roman"/>
              </a:rPr>
              <a:t>хозяйство»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время оставалось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только </a:t>
            </a:r>
            <a:r>
              <a:rPr sz="1800" b="1" dirty="0">
                <a:latin typeface="Times New Roman"/>
                <a:cs typeface="Times New Roman"/>
              </a:rPr>
              <a:t>после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работы,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корм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скоту</a:t>
            </a:r>
            <a:r>
              <a:rPr sz="1800" b="1" spc="-9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он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возил </a:t>
            </a:r>
            <a:r>
              <a:rPr sz="1800" b="1" dirty="0">
                <a:latin typeface="Times New Roman"/>
                <a:cs typeface="Times New Roman"/>
              </a:rPr>
              <a:t>ночью.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Соседи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пожаловались,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что</a:t>
            </a:r>
            <a:r>
              <a:rPr sz="1800" b="1" spc="-85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он </a:t>
            </a:r>
            <a:r>
              <a:rPr sz="1800" b="1" dirty="0">
                <a:latin typeface="Times New Roman"/>
                <a:cs typeface="Times New Roman"/>
              </a:rPr>
              <a:t>не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дает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им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спокойно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спать.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Тогда </a:t>
            </a:r>
            <a:r>
              <a:rPr sz="1800" b="1" spc="-25" dirty="0">
                <a:latin typeface="Times New Roman"/>
                <a:cs typeface="Times New Roman"/>
              </a:rPr>
              <a:t>Галимзянов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«отменил»</a:t>
            </a:r>
            <a:r>
              <a:rPr sz="1800" b="1" spc="-9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гужевой </a:t>
            </a:r>
            <a:r>
              <a:rPr sz="1800" b="1" dirty="0">
                <a:latin typeface="Times New Roman"/>
                <a:cs typeface="Times New Roman"/>
              </a:rPr>
              <a:t>транспорт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и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впряг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тележку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собак, которым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на</a:t>
            </a:r>
            <a:r>
              <a:rPr sz="1800" b="1" spc="-1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лапы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«для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тишины»</a:t>
            </a:r>
            <a:endParaRPr sz="1800">
              <a:latin typeface="Times New Roman"/>
              <a:cs typeface="Times New Roman"/>
            </a:endParaRPr>
          </a:p>
          <a:p>
            <a:pPr marL="12700" marR="806450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latin typeface="Times New Roman"/>
                <a:cs typeface="Times New Roman"/>
              </a:rPr>
              <a:t>надел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специально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связанные рукавицы.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47865" y="404622"/>
            <a:ext cx="4194175" cy="6242050"/>
            <a:chOff x="547865" y="404622"/>
            <a:chExt cx="4194175" cy="62420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7865" y="3501008"/>
              <a:ext cx="4194048" cy="314553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3976" y="404622"/>
              <a:ext cx="4167886" cy="295236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5618" y="784605"/>
            <a:ext cx="3665347" cy="243141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78535" y="3671823"/>
            <a:ext cx="7365365" cy="222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Жалобы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прекратились,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а </a:t>
            </a:r>
            <a:r>
              <a:rPr sz="1800" b="1" spc="-25" dirty="0">
                <a:latin typeface="Times New Roman"/>
                <a:cs typeface="Times New Roman"/>
              </a:rPr>
              <a:t>Галимзянов</a:t>
            </a:r>
            <a:r>
              <a:rPr sz="1800" b="1" dirty="0">
                <a:latin typeface="Times New Roman"/>
                <a:cs typeface="Times New Roman"/>
              </a:rPr>
              <a:t> стал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думать,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куда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девать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деньги, собранные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от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продажи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мяса.</a:t>
            </a:r>
            <a:endParaRPr sz="1800">
              <a:latin typeface="Times New Roman"/>
              <a:cs typeface="Times New Roman"/>
            </a:endParaRPr>
          </a:p>
          <a:p>
            <a:pPr marL="12700" marR="14604" indent="58419">
              <a:lnSpc>
                <a:spcPct val="100000"/>
              </a:lnSpc>
            </a:pPr>
            <a:r>
              <a:rPr sz="1800" b="1" spc="-10" dirty="0">
                <a:latin typeface="Times New Roman"/>
                <a:cs typeface="Times New Roman"/>
              </a:rPr>
              <a:t>Сначала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он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нагрузил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полную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телегу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фруктов,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которые</a:t>
            </a:r>
            <a:r>
              <a:rPr sz="1800" b="1" spc="-9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отвез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один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из </a:t>
            </a:r>
            <a:r>
              <a:rPr sz="1800" b="1" dirty="0">
                <a:latin typeface="Times New Roman"/>
                <a:cs typeface="Times New Roman"/>
              </a:rPr>
              <a:t>детских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домов.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Потом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стал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переводить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им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деньги,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потом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—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покупать </a:t>
            </a:r>
            <a:r>
              <a:rPr sz="1800" b="1" spc="-20" dirty="0">
                <a:latin typeface="Times New Roman"/>
                <a:cs typeface="Times New Roman"/>
              </a:rPr>
              <a:t>автобусы.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Он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купил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для </a:t>
            </a:r>
            <a:r>
              <a:rPr sz="1800" b="1" spc="-20" dirty="0">
                <a:latin typeface="Times New Roman"/>
                <a:cs typeface="Times New Roman"/>
              </a:rPr>
              <a:t>детдомов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и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интернатов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не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менее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80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автобусов. </a:t>
            </a:r>
            <a:r>
              <a:rPr sz="1800" b="1" dirty="0">
                <a:latin typeface="Times New Roman"/>
                <a:cs typeface="Times New Roman"/>
              </a:rPr>
              <a:t>Как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говорят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его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знакомые,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весь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свой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доход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он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делил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на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три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неравные </a:t>
            </a:r>
            <a:r>
              <a:rPr sz="1800" b="1" dirty="0">
                <a:latin typeface="Times New Roman"/>
                <a:cs typeface="Times New Roman"/>
              </a:rPr>
              <a:t>части:</a:t>
            </a:r>
            <a:r>
              <a:rPr sz="1800" b="1" spc="-8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на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помощь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людям,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на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развитие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хозяйства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и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на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нужды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семьи.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latin typeface="Times New Roman"/>
                <a:cs typeface="Times New Roman"/>
              </a:rPr>
              <a:t>Первая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кучка</a:t>
            </a:r>
            <a:r>
              <a:rPr sz="1800" b="1" spc="-8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была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самой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большой,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последняя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—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самой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маленькой.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76063" y="576833"/>
            <a:ext cx="3240405" cy="284683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5600" y="469011"/>
            <a:ext cx="7127113" cy="315709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06462" y="3655441"/>
            <a:ext cx="7637780" cy="2741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7297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imes New Roman"/>
                <a:cs typeface="Times New Roman"/>
              </a:rPr>
              <a:t>Село</a:t>
            </a:r>
            <a:r>
              <a:rPr sz="1400" b="1" spc="35" dirty="0">
                <a:latin typeface="Times New Roman"/>
                <a:cs typeface="Times New Roman"/>
              </a:rPr>
              <a:t> </a:t>
            </a:r>
            <a:r>
              <a:rPr sz="1400" b="1" spc="-20" dirty="0">
                <a:latin typeface="Times New Roman"/>
                <a:cs typeface="Times New Roman"/>
              </a:rPr>
              <a:t>Булым-</a:t>
            </a:r>
            <a:r>
              <a:rPr sz="1400" b="1" spc="-25" dirty="0">
                <a:latin typeface="Times New Roman"/>
                <a:cs typeface="Times New Roman"/>
              </a:rPr>
              <a:t>Булыхчи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spc="-20" dirty="0">
                <a:latin typeface="Times New Roman"/>
                <a:cs typeface="Times New Roman"/>
              </a:rPr>
              <a:t>ТАССР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10"/>
              </a:spcBef>
            </a:pPr>
            <a:endParaRPr sz="14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800" b="1" dirty="0">
                <a:latin typeface="Times New Roman"/>
                <a:cs typeface="Times New Roman"/>
              </a:rPr>
              <a:t>С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тех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пор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Асгат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стал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регулярно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помогать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и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другим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детским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домам </a:t>
            </a:r>
            <a:r>
              <a:rPr sz="1800" b="1" dirty="0">
                <a:latin typeface="Times New Roman"/>
                <a:cs typeface="Times New Roman"/>
              </a:rPr>
              <a:t>Татарстана,</a:t>
            </a:r>
            <a:r>
              <a:rPr sz="1800" b="1" spc="-10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Башкирии,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Чувашии,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Ивановской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области,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Украины. Отравленный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радиацией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Чернобыль, </a:t>
            </a:r>
            <a:r>
              <a:rPr sz="1800" b="1" spc="-10" dirty="0">
                <a:latin typeface="Times New Roman"/>
                <a:cs typeface="Times New Roman"/>
              </a:rPr>
              <a:t>землетрясение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Армении,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сход </a:t>
            </a:r>
            <a:r>
              <a:rPr sz="1800" b="1" dirty="0">
                <a:latin typeface="Times New Roman"/>
                <a:cs typeface="Times New Roman"/>
              </a:rPr>
              <a:t>лавин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Грузии,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трагедия</a:t>
            </a:r>
            <a:r>
              <a:rPr sz="1800" b="1" spc="-11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подводной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лодки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«Курск»,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захват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заложников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50" dirty="0">
                <a:latin typeface="Times New Roman"/>
                <a:cs typeface="Times New Roman"/>
              </a:rPr>
              <a:t>в </a:t>
            </a:r>
            <a:r>
              <a:rPr sz="1800" b="1" dirty="0">
                <a:latin typeface="Times New Roman"/>
                <a:cs typeface="Times New Roman"/>
              </a:rPr>
              <a:t>Южной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Осетии</a:t>
            </a:r>
            <a:r>
              <a:rPr sz="1800" b="1" spc="-8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—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Асгат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Галимзянов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помогал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людям,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пережившим </a:t>
            </a:r>
            <a:r>
              <a:rPr sz="1800" b="1" dirty="0">
                <a:latin typeface="Times New Roman"/>
                <a:cs typeface="Times New Roman"/>
              </a:rPr>
              <a:t>трагедии.</a:t>
            </a:r>
            <a:r>
              <a:rPr sz="1800" b="1" spc="-10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родном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селе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он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за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свой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счѐт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восстановил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высохшее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озеро, </a:t>
            </a:r>
            <a:r>
              <a:rPr sz="1800" b="1" dirty="0">
                <a:latin typeface="Times New Roman"/>
                <a:cs typeface="Times New Roman"/>
              </a:rPr>
              <a:t>построил</a:t>
            </a:r>
            <a:r>
              <a:rPr sz="1800" b="1" spc="-11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здание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под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детский</a:t>
            </a:r>
            <a:r>
              <a:rPr sz="1800" b="1" spc="-9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сад,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купил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школьникам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автобус,</a:t>
            </a:r>
            <a:r>
              <a:rPr sz="1800" b="1" spc="-9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помог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со </a:t>
            </a:r>
            <a:r>
              <a:rPr sz="1800" b="1" spc="-10" dirty="0">
                <a:latin typeface="Times New Roman"/>
                <a:cs typeface="Times New Roman"/>
              </a:rPr>
              <a:t>строительством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мечети.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99204" y="757809"/>
            <a:ext cx="4919345" cy="4690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0645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Шли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годы,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менялись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курсы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рубля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и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валют, </a:t>
            </a:r>
            <a:r>
              <a:rPr sz="1800" b="1" spc="-20" dirty="0">
                <a:latin typeface="Times New Roman"/>
                <a:cs typeface="Times New Roman"/>
              </a:rPr>
              <a:t>люди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панике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занимали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друг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у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друга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деньги, </a:t>
            </a:r>
            <a:r>
              <a:rPr sz="1800" b="1" dirty="0">
                <a:latin typeface="Times New Roman"/>
                <a:cs typeface="Times New Roman"/>
              </a:rPr>
              <a:t>искали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выгодную</a:t>
            </a:r>
            <a:r>
              <a:rPr sz="1800" b="1" spc="-85" dirty="0">
                <a:latin typeface="Times New Roman"/>
                <a:cs typeface="Times New Roman"/>
              </a:rPr>
              <a:t> </a:t>
            </a:r>
            <a:r>
              <a:rPr sz="1800" b="1" spc="-30" dirty="0">
                <a:latin typeface="Times New Roman"/>
                <a:cs typeface="Times New Roman"/>
              </a:rPr>
              <a:t>работу.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Только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Галимзянов </a:t>
            </a:r>
            <a:r>
              <a:rPr sz="1800" b="1" dirty="0">
                <a:latin typeface="Times New Roman"/>
                <a:cs typeface="Times New Roman"/>
              </a:rPr>
              <a:t>был</a:t>
            </a:r>
            <a:r>
              <a:rPr sz="1800" b="1" spc="-10" dirty="0">
                <a:latin typeface="Times New Roman"/>
                <a:cs typeface="Times New Roman"/>
              </a:rPr>
              <a:t> невозмутим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и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спокоен,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повторяя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свое </a:t>
            </a:r>
            <a:r>
              <a:rPr sz="1800" b="1" spc="-10" dirty="0">
                <a:latin typeface="Times New Roman"/>
                <a:cs typeface="Times New Roman"/>
              </a:rPr>
              <a:t>знаменитое: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«Деньги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—</a:t>
            </a:r>
            <a:r>
              <a:rPr sz="1800" b="1" spc="-1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на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земле.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Надо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только </a:t>
            </a:r>
            <a:r>
              <a:rPr sz="1800" b="1" dirty="0">
                <a:latin typeface="Times New Roman"/>
                <a:cs typeface="Times New Roman"/>
              </a:rPr>
              <a:t>не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лениться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и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взять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их.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Трудиться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надо!»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latin typeface="Times New Roman"/>
                <a:cs typeface="Times New Roman"/>
              </a:rPr>
              <a:t>Однажды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он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даже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отдал</a:t>
            </a:r>
            <a:r>
              <a:rPr sz="1800" b="1" spc="-10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свою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благоустроенную </a:t>
            </a:r>
            <a:r>
              <a:rPr sz="1800" b="1" dirty="0">
                <a:latin typeface="Times New Roman"/>
                <a:cs typeface="Times New Roman"/>
              </a:rPr>
              <a:t>квартиру</a:t>
            </a:r>
            <a:r>
              <a:rPr sz="1800" b="1" spc="-9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беженцам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из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Средней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Азии,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а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сам </a:t>
            </a:r>
            <a:r>
              <a:rPr sz="1800" b="1" dirty="0">
                <a:latin typeface="Times New Roman"/>
                <a:cs typeface="Times New Roman"/>
              </a:rPr>
              <a:t>ушел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жить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барак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на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краю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Центрального</a:t>
            </a:r>
            <a:endParaRPr sz="1800">
              <a:latin typeface="Times New Roman"/>
              <a:cs typeface="Times New Roman"/>
            </a:endParaRPr>
          </a:p>
          <a:p>
            <a:pPr marL="12700" marR="33020">
              <a:lnSpc>
                <a:spcPct val="100000"/>
              </a:lnSpc>
            </a:pPr>
            <a:r>
              <a:rPr sz="1800" b="1" dirty="0">
                <a:latin typeface="Times New Roman"/>
                <a:cs typeface="Times New Roman"/>
              </a:rPr>
              <a:t>рынка.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Считал,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что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все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делает </a:t>
            </a:r>
            <a:r>
              <a:rPr sz="1800" b="1" spc="-10" dirty="0">
                <a:latin typeface="Times New Roman"/>
                <a:cs typeface="Times New Roman"/>
              </a:rPr>
              <a:t>правильно. </a:t>
            </a:r>
            <a:r>
              <a:rPr sz="1800" b="1" dirty="0">
                <a:latin typeface="Times New Roman"/>
                <a:cs typeface="Times New Roman"/>
              </a:rPr>
              <a:t>Хлебнув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лиха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послевоенные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голодные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годы, </a:t>
            </a:r>
            <a:r>
              <a:rPr sz="1800" b="1" spc="-25" dirty="0">
                <a:latin typeface="Times New Roman"/>
                <a:cs typeface="Times New Roman"/>
              </a:rPr>
              <a:t>Галимзянов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не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уставал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повторять,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что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живем </a:t>
            </a:r>
            <a:r>
              <a:rPr sz="1800" b="1" dirty="0">
                <a:latin typeface="Times New Roman"/>
                <a:cs typeface="Times New Roman"/>
              </a:rPr>
              <a:t>мы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очень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хорошо,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ведь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у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нас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все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есть: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еда, </a:t>
            </a:r>
            <a:r>
              <a:rPr sz="1800" b="1" dirty="0">
                <a:latin typeface="Times New Roman"/>
                <a:cs typeface="Times New Roman"/>
              </a:rPr>
              <a:t>одежда.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Судя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по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всему,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помогая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людям,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он </a:t>
            </a:r>
            <a:r>
              <a:rPr sz="1800" b="1" dirty="0">
                <a:latin typeface="Times New Roman"/>
                <a:cs typeface="Times New Roman"/>
              </a:rPr>
              <a:t>получал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настоящее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удовольствие,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поэтому</a:t>
            </a:r>
            <a:r>
              <a:rPr sz="1800" b="1" spc="-85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был </a:t>
            </a:r>
            <a:r>
              <a:rPr sz="1800" b="1" spc="-20" dirty="0">
                <a:latin typeface="Times New Roman"/>
                <a:cs typeface="Times New Roman"/>
              </a:rPr>
              <a:t>благодарен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властям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хотя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бы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за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то,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что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они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не </a:t>
            </a:r>
            <a:r>
              <a:rPr sz="1800" b="1" dirty="0">
                <a:latin typeface="Times New Roman"/>
                <a:cs typeface="Times New Roman"/>
              </a:rPr>
              <a:t>мешали</a:t>
            </a:r>
            <a:r>
              <a:rPr sz="1800" b="1" spc="-1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ему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это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делать...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44881" y="640969"/>
            <a:ext cx="3230245" cy="5247005"/>
            <a:chOff x="344881" y="640969"/>
            <a:chExt cx="3230245" cy="524700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7537" y="640969"/>
              <a:ext cx="3107309" cy="249174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4881" y="3645026"/>
              <a:ext cx="3229991" cy="224256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0675" y="3644988"/>
            <a:ext cx="3491738" cy="237629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931920" y="381253"/>
            <a:ext cx="4933315" cy="6062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6035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latin typeface="Times New Roman"/>
                <a:cs typeface="Times New Roman"/>
              </a:rPr>
              <a:t>Только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по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приблизительной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оценке,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меценат потратил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на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детей-</a:t>
            </a:r>
            <a:r>
              <a:rPr sz="1800" b="1" spc="-30" dirty="0">
                <a:latin typeface="Times New Roman"/>
                <a:cs typeface="Times New Roman"/>
              </a:rPr>
              <a:t>сирот,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пожилых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spc="-50" dirty="0">
                <a:latin typeface="Times New Roman"/>
                <a:cs typeface="Times New Roman"/>
              </a:rPr>
              <a:t>и</a:t>
            </a:r>
            <a:endParaRPr sz="1800">
              <a:latin typeface="Times New Roman"/>
              <a:cs typeface="Times New Roman"/>
            </a:endParaRPr>
          </a:p>
          <a:p>
            <a:pPr marL="12700" marR="182245">
              <a:lnSpc>
                <a:spcPct val="100000"/>
              </a:lnSpc>
            </a:pPr>
            <a:r>
              <a:rPr sz="1800" b="1" spc="-10" dirty="0">
                <a:latin typeface="Times New Roman"/>
                <a:cs typeface="Times New Roman"/>
              </a:rPr>
              <a:t>инвалидов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более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600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тысяч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советских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рублей, </a:t>
            </a:r>
            <a:r>
              <a:rPr sz="1800" b="1" dirty="0">
                <a:latin typeface="Times New Roman"/>
                <a:cs typeface="Times New Roman"/>
              </a:rPr>
              <a:t>передал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разным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учреждениям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более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80 автобусов,</a:t>
            </a:r>
            <a:r>
              <a:rPr sz="1800" b="1" spc="-9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купил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и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подарил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нуждающимся </a:t>
            </a:r>
            <a:r>
              <a:rPr sz="1800" b="1" dirty="0">
                <a:latin typeface="Times New Roman"/>
                <a:cs typeface="Times New Roman"/>
              </a:rPr>
              <a:t>сотни</a:t>
            </a:r>
            <a:r>
              <a:rPr sz="1800" b="1" spc="-9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телевизоров,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30" dirty="0">
                <a:latin typeface="Times New Roman"/>
                <a:cs typeface="Times New Roman"/>
              </a:rPr>
              <a:t>одежду,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много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еды.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Эти </a:t>
            </a:r>
            <a:r>
              <a:rPr sz="1800" b="1" dirty="0">
                <a:latin typeface="Times New Roman"/>
                <a:cs typeface="Times New Roman"/>
              </a:rPr>
              <a:t>цифры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вызывают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некоторое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сомнение: </a:t>
            </a:r>
            <a:r>
              <a:rPr sz="1800" b="1" dirty="0">
                <a:latin typeface="Times New Roman"/>
                <a:cs typeface="Times New Roman"/>
              </a:rPr>
              <a:t>кажется,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что</a:t>
            </a:r>
            <a:r>
              <a:rPr sz="1800" b="1" spc="-10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такие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суммы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простой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человек заработать</a:t>
            </a:r>
            <a:r>
              <a:rPr sz="1800" b="1" spc="-10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не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spc="-35" dirty="0">
                <a:latin typeface="Times New Roman"/>
                <a:cs typeface="Times New Roman"/>
              </a:rPr>
              <a:t>может.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Но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услышав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вопрос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50" dirty="0">
                <a:latin typeface="Times New Roman"/>
                <a:cs typeface="Times New Roman"/>
              </a:rPr>
              <a:t>о</a:t>
            </a:r>
            <a:endParaRPr sz="1800">
              <a:latin typeface="Times New Roman"/>
              <a:cs typeface="Times New Roman"/>
            </a:endParaRPr>
          </a:p>
          <a:p>
            <a:pPr marL="12700" marR="80645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latin typeface="Times New Roman"/>
                <a:cs typeface="Times New Roman"/>
              </a:rPr>
              <a:t>деньгах,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Галимзянов</a:t>
            </a:r>
            <a:r>
              <a:rPr sz="1800" b="1" spc="-1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заметно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меняется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лице </a:t>
            </a:r>
            <a:r>
              <a:rPr sz="1800" b="1" dirty="0">
                <a:latin typeface="Times New Roman"/>
                <a:cs typeface="Times New Roman"/>
              </a:rPr>
              <a:t>и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усталостью</a:t>
            </a:r>
            <a:r>
              <a:rPr sz="1800" b="1" spc="-9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голосе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от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многократных </a:t>
            </a:r>
            <a:r>
              <a:rPr sz="1800" b="1" spc="-20" dirty="0">
                <a:latin typeface="Times New Roman"/>
                <a:cs typeface="Times New Roman"/>
              </a:rPr>
              <a:t>повторений</a:t>
            </a:r>
            <a:r>
              <a:rPr sz="1800" b="1" spc="-9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начинает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пояснять: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«Я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купил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этот </a:t>
            </a:r>
            <a:r>
              <a:rPr sz="1800" b="1" spc="-10" dirty="0">
                <a:latin typeface="Times New Roman"/>
                <a:cs typeface="Times New Roman"/>
              </a:rPr>
              <a:t>заброшенный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барак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рядом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рынком, обустроил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территорию</a:t>
            </a:r>
            <a:r>
              <a:rPr sz="1800" b="1" spc="-8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и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добился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разрешения </a:t>
            </a:r>
            <a:r>
              <a:rPr sz="1800" b="1" dirty="0">
                <a:latin typeface="Times New Roman"/>
                <a:cs typeface="Times New Roman"/>
              </a:rPr>
              <a:t>властей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на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увеличение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поголовья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скота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до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300 </a:t>
            </a:r>
            <a:r>
              <a:rPr sz="1800" b="1" dirty="0">
                <a:latin typeface="Times New Roman"/>
                <a:cs typeface="Times New Roman"/>
              </a:rPr>
              <a:t>быков.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работе</a:t>
            </a:r>
            <a:r>
              <a:rPr sz="1800" b="1" spc="-8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мне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помогали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сын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и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брат.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800" b="1" dirty="0">
                <a:latin typeface="Times New Roman"/>
                <a:cs typeface="Times New Roman"/>
              </a:rPr>
              <a:t>Каждое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выращенное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животное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я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сдавал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800" b="1" spc="-30" dirty="0">
                <a:latin typeface="Times New Roman"/>
                <a:cs typeface="Times New Roman"/>
              </a:rPr>
              <a:t>государству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и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получал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несколько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тысяч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рублей </a:t>
            </a:r>
            <a:r>
              <a:rPr sz="1800" b="1" dirty="0">
                <a:latin typeface="Times New Roman"/>
                <a:cs typeface="Times New Roman"/>
              </a:rPr>
              <a:t>за</a:t>
            </a:r>
            <a:r>
              <a:rPr sz="1800" b="1" spc="-1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него.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Деньги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семьѐй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мы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практически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не </a:t>
            </a:r>
            <a:r>
              <a:rPr sz="1800" b="1" dirty="0">
                <a:latin typeface="Times New Roman"/>
                <a:cs typeface="Times New Roman"/>
              </a:rPr>
              <a:t>тратили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и</a:t>
            </a:r>
            <a:r>
              <a:rPr sz="1800" b="1" spc="-1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покупали</a:t>
            </a:r>
            <a:r>
              <a:rPr sz="1800" b="1" spc="-25" dirty="0">
                <a:latin typeface="Times New Roman"/>
                <a:cs typeface="Times New Roman"/>
              </a:rPr>
              <a:t> автобусы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отечественного производства.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Тогда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они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стоили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не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так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дорого, </a:t>
            </a:r>
            <a:r>
              <a:rPr sz="1800" b="1" dirty="0">
                <a:latin typeface="Times New Roman"/>
                <a:cs typeface="Times New Roman"/>
              </a:rPr>
              <a:t>как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сейчас».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523" y="692658"/>
            <a:ext cx="3600450" cy="211226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0" y="4320158"/>
            <a:ext cx="3223260" cy="1946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112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Times New Roman"/>
                <a:cs typeface="Times New Roman"/>
              </a:rPr>
              <a:t>Гордостью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для</a:t>
            </a:r>
            <a:r>
              <a:rPr sz="1800" b="1" spc="-10" dirty="0">
                <a:latin typeface="Times New Roman"/>
                <a:cs typeface="Times New Roman"/>
              </a:rPr>
              <a:t> Асгата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800" b="1" spc="-20" dirty="0">
                <a:latin typeface="Times New Roman"/>
                <a:cs typeface="Times New Roman"/>
              </a:rPr>
              <a:t>Галимзяновича </a:t>
            </a:r>
            <a:r>
              <a:rPr sz="1800" b="1" dirty="0">
                <a:latin typeface="Times New Roman"/>
                <a:cs typeface="Times New Roman"/>
              </a:rPr>
              <a:t>была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личная </a:t>
            </a:r>
            <a:r>
              <a:rPr sz="1800" b="1" dirty="0">
                <a:latin typeface="Times New Roman"/>
                <a:cs typeface="Times New Roman"/>
              </a:rPr>
              <a:t>дружба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Президентом Республики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Минтимером </a:t>
            </a:r>
            <a:r>
              <a:rPr sz="1800" b="1" dirty="0">
                <a:latin typeface="Times New Roman"/>
                <a:cs typeface="Times New Roman"/>
              </a:rPr>
              <a:t>Шаймиевым,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а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также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награды </a:t>
            </a:r>
            <a:r>
              <a:rPr sz="1800" b="1" dirty="0">
                <a:latin typeface="Times New Roman"/>
                <a:cs typeface="Times New Roman"/>
              </a:rPr>
              <a:t>за </a:t>
            </a:r>
            <a:r>
              <a:rPr sz="1800" b="1" spc="-10" dirty="0">
                <a:latin typeface="Times New Roman"/>
                <a:cs typeface="Times New Roman"/>
              </a:rPr>
              <a:t>благотворительную деятельность.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71093" y="260604"/>
            <a:ext cx="7989570" cy="6264910"/>
            <a:chOff x="471093" y="260604"/>
            <a:chExt cx="7989570" cy="62649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1093" y="3428961"/>
              <a:ext cx="4524883" cy="309638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8370" y="260604"/>
              <a:ext cx="4464558" cy="286905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92089" y="1196720"/>
              <a:ext cx="3168395" cy="237439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4009" y="2204821"/>
              <a:ext cx="3168396" cy="361035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39946" y="620648"/>
              <a:ext cx="3799967" cy="2376297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4364101" y="3603370"/>
            <a:ext cx="4224655" cy="2465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b="1" spc="-35" dirty="0">
                <a:latin typeface="Times New Roman"/>
                <a:cs typeface="Times New Roman"/>
              </a:rPr>
              <a:t>Асгат-</a:t>
            </a:r>
            <a:r>
              <a:rPr sz="2000" b="1" dirty="0">
                <a:latin typeface="Times New Roman"/>
                <a:cs typeface="Times New Roman"/>
              </a:rPr>
              <a:t>бабай</a:t>
            </a:r>
            <a:r>
              <a:rPr sz="2000" b="1" spc="1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брал</a:t>
            </a:r>
            <a:r>
              <a:rPr sz="2000" b="1" spc="-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гармонь </a:t>
            </a:r>
            <a:r>
              <a:rPr sz="2000" b="1" dirty="0">
                <a:latin typeface="Times New Roman"/>
                <a:cs typeface="Times New Roman"/>
              </a:rPr>
              <a:t>и</a:t>
            </a:r>
            <a:r>
              <a:rPr sz="2000" b="1" spc="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садился </a:t>
            </a:r>
            <a:r>
              <a:rPr sz="2000" b="1" dirty="0">
                <a:latin typeface="Times New Roman"/>
                <a:cs typeface="Times New Roman"/>
              </a:rPr>
              <a:t>в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старое</a:t>
            </a:r>
            <a:r>
              <a:rPr sz="2000" b="1" spc="-3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кресло.</a:t>
            </a:r>
            <a:r>
              <a:rPr sz="2000" b="1" spc="-1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Задумчиво</a:t>
            </a:r>
            <a:r>
              <a:rPr sz="2000" b="1" spc="-3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смотря</a:t>
            </a:r>
            <a:r>
              <a:rPr sz="2000" b="1" spc="50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в</a:t>
            </a:r>
            <a:r>
              <a:rPr sz="2000" b="1" spc="-20" dirty="0">
                <a:latin typeface="Times New Roman"/>
                <a:cs typeface="Times New Roman"/>
              </a:rPr>
              <a:t> </a:t>
            </a:r>
            <a:r>
              <a:rPr sz="2000" b="1" spc="-30" dirty="0">
                <a:latin typeface="Times New Roman"/>
                <a:cs typeface="Times New Roman"/>
              </a:rPr>
              <a:t>сторону,</a:t>
            </a:r>
            <a:r>
              <a:rPr sz="2000" b="1" spc="-4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он</a:t>
            </a:r>
            <a:r>
              <a:rPr sz="2000" b="1" spc="-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любил</a:t>
            </a:r>
            <a:r>
              <a:rPr sz="2000" b="1" spc="-1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играть </a:t>
            </a:r>
            <a:r>
              <a:rPr sz="2000" b="1" dirty="0">
                <a:latin typeface="Times New Roman"/>
                <a:cs typeface="Times New Roman"/>
              </a:rPr>
              <a:t>татарские</a:t>
            </a:r>
            <a:r>
              <a:rPr sz="2000" b="1" spc="-6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народные</a:t>
            </a:r>
            <a:r>
              <a:rPr sz="2000" b="1" spc="-6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мелодии.</a:t>
            </a:r>
            <a:r>
              <a:rPr sz="2000" b="1" spc="405" dirty="0">
                <a:latin typeface="Times New Roman"/>
                <a:cs typeface="Times New Roman"/>
              </a:rPr>
              <a:t> </a:t>
            </a:r>
            <a:r>
              <a:rPr sz="2000" b="1" spc="-25" dirty="0">
                <a:latin typeface="Times New Roman"/>
                <a:cs typeface="Times New Roman"/>
              </a:rPr>
              <a:t>Он </a:t>
            </a:r>
            <a:r>
              <a:rPr sz="2000" b="1" dirty="0">
                <a:latin typeface="Times New Roman"/>
                <a:cs typeface="Times New Roman"/>
              </a:rPr>
              <a:t>считал</a:t>
            </a:r>
            <a:r>
              <a:rPr sz="2000" b="1" spc="-5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себя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счастливым</a:t>
            </a:r>
            <a:r>
              <a:rPr sz="2000" b="1" spc="-6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человеком, поскольку</a:t>
            </a:r>
            <a:r>
              <a:rPr sz="2000" b="1" spc="-8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«выполнил</a:t>
            </a:r>
            <a:r>
              <a:rPr sz="2000" b="1" spc="-65" dirty="0">
                <a:latin typeface="Times New Roman"/>
                <a:cs typeface="Times New Roman"/>
              </a:rPr>
              <a:t> </a:t>
            </a:r>
            <a:r>
              <a:rPr sz="2000" b="1" spc="-20" dirty="0">
                <a:latin typeface="Times New Roman"/>
                <a:cs typeface="Times New Roman"/>
              </a:rPr>
              <a:t>своѐ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latin typeface="Times New Roman"/>
                <a:cs typeface="Times New Roman"/>
              </a:rPr>
              <a:t>единственное</a:t>
            </a:r>
            <a:r>
              <a:rPr sz="2000" b="1" spc="-7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призвание</a:t>
            </a:r>
            <a:r>
              <a:rPr sz="2000" b="1" spc="-50" dirty="0">
                <a:latin typeface="Times New Roman"/>
                <a:cs typeface="Times New Roman"/>
              </a:rPr>
              <a:t> —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spc="-10" dirty="0">
                <a:latin typeface="Times New Roman"/>
                <a:cs typeface="Times New Roman"/>
              </a:rPr>
              <a:t>помогать</a:t>
            </a:r>
            <a:r>
              <a:rPr sz="2000" b="1" spc="-10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людям»</a:t>
            </a:r>
            <a:r>
              <a:rPr sz="1800" b="1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40171" y="4639792"/>
              <a:ext cx="2694813" cy="179654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5541" y="692658"/>
              <a:ext cx="3672459" cy="244830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8858" y="3645077"/>
              <a:ext cx="3825748" cy="2551811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224654" y="181228"/>
            <a:ext cx="4387850" cy="4416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0325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30 августа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2008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у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стен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Казанского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кремля </a:t>
            </a:r>
            <a:r>
              <a:rPr sz="1800" b="1" dirty="0">
                <a:latin typeface="Times New Roman"/>
                <a:cs typeface="Times New Roman"/>
              </a:rPr>
              <a:t>был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открыт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памятник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благотворителю </a:t>
            </a:r>
            <a:r>
              <a:rPr sz="1800" b="1" dirty="0">
                <a:latin typeface="Times New Roman"/>
                <a:cs typeface="Times New Roman"/>
              </a:rPr>
              <a:t>работы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скульптора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Асии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Миннуллиной. </a:t>
            </a:r>
            <a:r>
              <a:rPr sz="1800" b="1" dirty="0">
                <a:latin typeface="Times New Roman"/>
                <a:cs typeface="Times New Roman"/>
              </a:rPr>
              <a:t>Памятник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представляет</a:t>
            </a:r>
            <a:r>
              <a:rPr sz="1800" b="1" spc="-9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собой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бронзовую скульптурную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композицию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извозчика, ведущего</a:t>
            </a:r>
            <a:r>
              <a:rPr sz="1800" b="1" spc="-8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под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уздцы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лошадь,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и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телеги,</a:t>
            </a:r>
            <a:r>
              <a:rPr sz="1800" b="1" spc="-90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на </a:t>
            </a:r>
            <a:r>
              <a:rPr sz="1800" b="1" spc="-10" dirty="0">
                <a:latin typeface="Times New Roman"/>
                <a:cs typeface="Times New Roman"/>
              </a:rPr>
              <a:t>которой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сидят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дети.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Скульптор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придала </a:t>
            </a:r>
            <a:r>
              <a:rPr sz="1800" b="1" dirty="0">
                <a:latin typeface="Times New Roman"/>
                <a:cs typeface="Times New Roman"/>
              </a:rPr>
              <a:t>фигуре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возчика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черты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Асгата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spc="-10" dirty="0">
                <a:latin typeface="Times New Roman"/>
                <a:cs typeface="Times New Roman"/>
              </a:rPr>
              <a:t>Галимзянова.</a:t>
            </a:r>
            <a:endParaRPr sz="1800">
              <a:latin typeface="Times New Roman"/>
              <a:cs typeface="Times New Roman"/>
            </a:endParaRPr>
          </a:p>
          <a:p>
            <a:pPr marL="12700" marR="657225" algn="just">
              <a:lnSpc>
                <a:spcPct val="100000"/>
              </a:lnSpc>
            </a:pPr>
            <a:r>
              <a:rPr sz="1800" b="1" spc="-20" dirty="0">
                <a:latin typeface="Times New Roman"/>
                <a:cs typeface="Times New Roman"/>
              </a:rPr>
              <a:t>Композицию</a:t>
            </a:r>
            <a:r>
              <a:rPr sz="1800" b="1" spc="-1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изготовили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на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личные </a:t>
            </a:r>
            <a:r>
              <a:rPr sz="1800" b="1" dirty="0">
                <a:latin typeface="Times New Roman"/>
                <a:cs typeface="Times New Roman"/>
              </a:rPr>
              <a:t>средства</a:t>
            </a:r>
            <a:r>
              <a:rPr sz="1800" b="1" spc="-8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семьи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первого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президента Татарстана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Минтимера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Шаймиева,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800" b="1" spc="-10" dirty="0">
                <a:latin typeface="Times New Roman"/>
                <a:cs typeface="Times New Roman"/>
              </a:rPr>
              <a:t>который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дружил с</a:t>
            </a:r>
            <a:r>
              <a:rPr sz="1800" b="1" spc="1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благотворителем.</a:t>
            </a:r>
            <a:r>
              <a:rPr sz="1800" b="1" spc="-170" dirty="0">
                <a:latin typeface="Times New Roman"/>
                <a:cs typeface="Times New Roman"/>
              </a:rPr>
              <a:t> </a:t>
            </a:r>
            <a:r>
              <a:rPr sz="1800" b="1" spc="-50" dirty="0">
                <a:latin typeface="Times New Roman"/>
                <a:cs typeface="Times New Roman"/>
              </a:rPr>
              <a:t>В </a:t>
            </a:r>
            <a:r>
              <a:rPr sz="1800" b="1" dirty="0">
                <a:latin typeface="Times New Roman"/>
                <a:cs typeface="Times New Roman"/>
              </a:rPr>
              <a:t>апреле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2016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года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сквер,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котором находится</a:t>
            </a:r>
            <a:r>
              <a:rPr sz="1800" b="1" spc="-9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памятник,</a:t>
            </a:r>
            <a:r>
              <a:rPr sz="1800" b="1" spc="-10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получил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имя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Асгата Галимзянова.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0562" y="2735262"/>
            <a:ext cx="7727315" cy="35934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Активная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благотворительная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деятельность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А.Галимзянова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отмечена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Times New Roman"/>
                <a:cs typeface="Times New Roman"/>
              </a:rPr>
              <a:t>высокими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государственными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наградами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b="1" spc="-50" dirty="0">
                <a:latin typeface="Times New Roman"/>
                <a:cs typeface="Times New Roman"/>
              </a:rPr>
              <a:t>-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spc="-10" dirty="0">
                <a:latin typeface="Times New Roman"/>
                <a:cs typeface="Times New Roman"/>
              </a:rPr>
              <a:t>орденами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30" dirty="0">
                <a:latin typeface="Times New Roman"/>
                <a:cs typeface="Times New Roman"/>
              </a:rPr>
              <a:t>«Трудового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Красного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Знамени»(1987)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год,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«За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заслуги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перед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spc="-10" dirty="0">
                <a:latin typeface="Times New Roman"/>
                <a:cs typeface="Times New Roman"/>
              </a:rPr>
              <a:t>Республикой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Татарстан»,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800" b="1" spc="-10" dirty="0">
                <a:latin typeface="Times New Roman"/>
                <a:cs typeface="Times New Roman"/>
              </a:rPr>
              <a:t>золотой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медалью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им.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Льва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Толстого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«За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выдающийся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вклад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</a:t>
            </a:r>
            <a:r>
              <a:rPr sz="1800" b="1" spc="-1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дело </a:t>
            </a:r>
            <a:r>
              <a:rPr sz="1800" b="1" dirty="0">
                <a:latin typeface="Times New Roman"/>
                <a:cs typeface="Times New Roman"/>
              </a:rPr>
              <a:t>защиты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детства»,</a:t>
            </a:r>
            <a:r>
              <a:rPr sz="1800" b="1" spc="-10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званием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«Почетный</a:t>
            </a:r>
            <a:r>
              <a:rPr sz="1800" b="1" spc="-9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гражданин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Казани»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2005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года.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50" dirty="0">
                <a:latin typeface="Times New Roman"/>
                <a:cs typeface="Times New Roman"/>
              </a:rPr>
              <a:t>В </a:t>
            </a:r>
            <a:r>
              <a:rPr sz="1800" b="1" dirty="0">
                <a:latin typeface="Times New Roman"/>
                <a:cs typeface="Times New Roman"/>
              </a:rPr>
              <a:t>конце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2007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года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Асгату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Галимзяновичу</a:t>
            </a:r>
            <a:r>
              <a:rPr sz="1800" b="1" spc="-1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Москве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была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вручена Международная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премия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святого</a:t>
            </a:r>
            <a:r>
              <a:rPr sz="1800" b="1" spc="-10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апостола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Первозванного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«За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веру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50" dirty="0">
                <a:latin typeface="Times New Roman"/>
                <a:cs typeface="Times New Roman"/>
              </a:rPr>
              <a:t>и </a:t>
            </a:r>
            <a:r>
              <a:rPr sz="1800" b="1" dirty="0">
                <a:latin typeface="Times New Roman"/>
                <a:cs typeface="Times New Roman"/>
              </a:rPr>
              <a:t>Верность»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-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за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милосердие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и</a:t>
            </a:r>
            <a:r>
              <a:rPr sz="1800" b="1" spc="-1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обширную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благотворительную</a:t>
            </a:r>
            <a:r>
              <a:rPr sz="1800" b="1" spc="-8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деятельность.</a:t>
            </a:r>
            <a:endParaRPr sz="1800">
              <a:latin typeface="Times New Roman"/>
              <a:cs typeface="Times New Roman"/>
            </a:endParaRPr>
          </a:p>
          <a:p>
            <a:pPr marL="12700" marR="95885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latin typeface="Times New Roman"/>
                <a:cs typeface="Times New Roman"/>
              </a:rPr>
              <a:t>Он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награжден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орденом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Андрея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Первозванного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виде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серебряной многоконечной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звезды,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знаком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нагрудной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ленте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и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иконой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Всехвального апостола.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А.Галимзянов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являлся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членом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Республиканского</a:t>
            </a:r>
            <a:r>
              <a:rPr sz="1800" b="1" spc="-9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совета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по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Times New Roman"/>
                <a:cs typeface="Times New Roman"/>
              </a:rPr>
              <a:t>вопросам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благотворительной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деятельности.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27757" y="332613"/>
            <a:ext cx="3255137" cy="216026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5541" y="188683"/>
            <a:ext cx="4968494" cy="633666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732526" y="2375153"/>
            <a:ext cx="281813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Минтимер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Шаймиев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Times New Roman"/>
                <a:cs typeface="Times New Roman"/>
              </a:rPr>
              <a:t>об </a:t>
            </a:r>
            <a:r>
              <a:rPr sz="1800" b="1" spc="-10" dirty="0">
                <a:latin typeface="Times New Roman"/>
                <a:cs typeface="Times New Roman"/>
              </a:rPr>
              <a:t>Асгате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Галимзянове: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800" b="1" dirty="0">
                <a:latin typeface="Times New Roman"/>
                <a:cs typeface="Times New Roman"/>
              </a:rPr>
              <a:t>«Он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лучший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из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нас.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Таким </a:t>
            </a:r>
            <a:r>
              <a:rPr sz="1800" b="1" dirty="0">
                <a:latin typeface="Times New Roman"/>
                <a:cs typeface="Times New Roman"/>
              </a:rPr>
              <a:t>он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и останется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памяти»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55C6AA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</TotalTime>
  <Words>924</Words>
  <Application>Microsoft Office PowerPoint</Application>
  <PresentationFormat>Экран (4:3)</PresentationFormat>
  <Paragraphs>44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Читальный Зал</dc:creator>
  <cp:lastModifiedBy>user7</cp:lastModifiedBy>
  <cp:revision>3</cp:revision>
  <dcterms:created xsi:type="dcterms:W3CDTF">2026-04-03T11:13:48Z</dcterms:created>
  <dcterms:modified xsi:type="dcterms:W3CDTF">2026-04-03T13:54:30Z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2021-12-03T00:00:00Z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2026-04-03T00:00:00Z</vt:filetime>
  </property>
  <property fmtid="{D5CDD505-2E9C-101B-9397-08002B2CF9AE}" pid="5" name="Producer">
    <vt:lpwstr>Microsoft® PowerPoint® 2010</vt:lpwstr>
  </property>
</Properties>
</file>